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89" d="100"/>
          <a:sy n="89" d="100"/>
        </p:scale>
        <p:origin x="-9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D024C-3EAD-2E42-96D4-E37FFBCFE8FD}" type="datetimeFigureOut">
              <a:rPr lang="en-US" smtClean="0"/>
              <a:t>11/27/11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F62CF-B4D4-D04C-B2BD-2BA78099FC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Relationship Id="rId3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4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man-empire.net/society/soc-dress.html" TargetMode="External"/><Relationship Id="rId4" Type="http://schemas.openxmlformats.org/officeDocument/2006/relationships/hyperlink" Target="http://www.crystalinks.com/romewomen.html" TargetMode="External"/><Relationship Id="rId5" Type="http://schemas.openxmlformats.org/officeDocument/2006/relationships/hyperlink" Target="http://www.richeast.org/htwm/Greeks/Romans/Wright/clothing.html" TargetMode="External"/><Relationship Id="rId6" Type="http://schemas.openxmlformats.org/officeDocument/2006/relationships/hyperlink" Target="http://en.wikipedia.org/wiki/Women_in_Ancient_Rome" TargetMode="External"/><Relationship Id="rId7" Type="http://schemas.openxmlformats.org/officeDocument/2006/relationships/hyperlink" Target="http://www.classicsunveiled.com/romel/html/marrcustwom.html" TargetMode="External"/><Relationship Id="rId8" Type="http://schemas.openxmlformats.org/officeDocument/2006/relationships/hyperlink" Target="http://www.the-romans.co.uk/women.htm" TargetMode="External"/><Relationship Id="rId9" Type="http://schemas.openxmlformats.org/officeDocument/2006/relationships/hyperlink" Target="http://en.wikipedia.org/wiki/Cloelia" TargetMode="External"/><Relationship Id="rId10" Type="http://schemas.openxmlformats.org/officeDocument/2006/relationships/hyperlink" Target="http://www.mariamilani.com/ancient_rome/ancient_roman_jobs.htm" TargetMode="External"/><Relationship Id="rId11" Type="http://schemas.openxmlformats.org/officeDocument/2006/relationships/hyperlink" Target="http://www.britishmuseum.org/explore/highlights/highlight_objects/pe_mla/g/gold_breast_chain.aspx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pbs.org/empires/romans/empire/women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Role of Women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Lydia Pokluda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 towards Powerful Women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not be in army</a:t>
            </a:r>
          </a:p>
          <a:p>
            <a:r>
              <a:rPr lang="en-US" dirty="0" smtClean="0"/>
              <a:t>Could not be hold political office</a:t>
            </a:r>
          </a:p>
          <a:p>
            <a:r>
              <a:rPr lang="en-US" dirty="0" smtClean="0"/>
              <a:t>Were allowed to enter business</a:t>
            </a:r>
          </a:p>
          <a:p>
            <a:r>
              <a:rPr lang="en-US" dirty="0" smtClean="0"/>
              <a:t>Lent money to peers to avoid</a:t>
            </a:r>
          </a:p>
          <a:p>
            <a:pPr>
              <a:buNone/>
            </a:pPr>
            <a:r>
              <a:rPr lang="en-US" dirty="0" smtClean="0"/>
              <a:t>	moneylenders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Unknown-4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935" y="1145839"/>
            <a:ext cx="2406650" cy="3202237"/>
          </a:xfrm>
          <a:prstGeom prst="rect">
            <a:avLst/>
          </a:prstGeom>
        </p:spPr>
      </p:pic>
      <p:pic>
        <p:nvPicPr>
          <p:cNvPr id="5" name="Picture 4" descr="Unknown-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8763" y="4084652"/>
            <a:ext cx="2038194" cy="271197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Famous Roman Women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3000" dirty="0" smtClean="0"/>
          </a:p>
          <a:p>
            <a:r>
              <a:rPr lang="en-US" sz="3000" dirty="0" err="1" smtClean="0"/>
              <a:t>Cloelia</a:t>
            </a:r>
            <a:r>
              <a:rPr lang="en-US" sz="3000" dirty="0" smtClean="0"/>
              <a:t> helped guards and Roman girls to safety</a:t>
            </a:r>
          </a:p>
          <a:p>
            <a:r>
              <a:rPr lang="en-US" sz="3000" dirty="0" err="1" smtClean="0"/>
              <a:t>Lucretia’s</a:t>
            </a:r>
            <a:r>
              <a:rPr lang="en-US" sz="3000" dirty="0" smtClean="0"/>
              <a:t> rape caused the revolution that overthrew the monarchy and established the Roman Republic</a:t>
            </a:r>
          </a:p>
          <a:p>
            <a:r>
              <a:rPr lang="en-US" sz="3000" dirty="0" smtClean="0"/>
              <a:t>Julia Agrippina “Agrippina the Younger” had a double canine in her upper right jaw-good fortune</a:t>
            </a:r>
          </a:p>
        </p:txBody>
      </p:sp>
      <p:pic>
        <p:nvPicPr>
          <p:cNvPr id="4" name="Picture 3" descr="cloelia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6157" y="0"/>
            <a:ext cx="1797843" cy="2325834"/>
          </a:xfrm>
          <a:prstGeom prst="rect">
            <a:avLst/>
          </a:prstGeom>
        </p:spPr>
      </p:pic>
      <p:pic>
        <p:nvPicPr>
          <p:cNvPr id="5" name="Picture 4" descr="Unknown-3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39954"/>
            <a:ext cx="2026482" cy="2565788"/>
          </a:xfrm>
          <a:prstGeom prst="rect">
            <a:avLst/>
          </a:prstGeom>
        </p:spPr>
      </p:pic>
      <p:pic>
        <p:nvPicPr>
          <p:cNvPr id="6" name="Picture 5" descr="images-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4300" y="4635500"/>
            <a:ext cx="1409700" cy="2222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Bibliography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>
                <a:hlinkClick r:id="rId2"/>
              </a:rPr>
              <a:t>http://www.pbs.org/empires/romans/empire/women.html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http://www.roman-empire.net/society/soc-dress.html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http://www.crystalinks.com/romewomen.html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http://www.richeast.org/htwm/Greeks/Romans/Wright/clothing.html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http://en.wikipedia.org/wiki/Women_in_Ancient_Rome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http://www.classicsunveiled.com/romel/html/marrcustwom.html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http://www.the-romans.co.uk/women.htm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http://en.wikipedia.org/wiki/Cloelia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http://www.mariamilani.com/ancient_rome/ancient_roman_jobs.htm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http://www.britishmuseum.org/explore/highlights/highlight_objects/pe_mla/g/gold_breast_chain.aspx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were girls and women named?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Identified by feminine (grammatical gender) of family name</a:t>
            </a:r>
          </a:p>
          <a:p>
            <a:r>
              <a:rPr lang="en-US" dirty="0" smtClean="0"/>
              <a:t>Numerical adjectives distinguished sisters</a:t>
            </a:r>
          </a:p>
          <a:p>
            <a:r>
              <a:rPr lang="en-US" dirty="0" smtClean="0"/>
              <a:t>Nomenclature</a:t>
            </a:r>
          </a:p>
          <a:p>
            <a:r>
              <a:rPr lang="en-US" dirty="0" smtClean="0"/>
              <a:t>Did not have </a:t>
            </a:r>
            <a:r>
              <a:rPr lang="en-US" i="1" dirty="0" err="1" smtClean="0"/>
              <a:t>praenomen</a:t>
            </a:r>
            <a:endParaRPr lang="en-US" i="1" dirty="0" smtClean="0"/>
          </a:p>
          <a:p>
            <a:r>
              <a:rPr lang="en-US" dirty="0" smtClean="0"/>
              <a:t>Some families added </a:t>
            </a:r>
          </a:p>
          <a:p>
            <a:pPr>
              <a:buNone/>
            </a:pPr>
            <a:r>
              <a:rPr lang="en-US" dirty="0" smtClean="0"/>
              <a:t>	</a:t>
            </a:r>
            <a:r>
              <a:rPr lang="en-US" i="1" dirty="0" smtClean="0"/>
              <a:t>cognomen</a:t>
            </a:r>
          </a:p>
          <a:p>
            <a:endParaRPr lang="en-US" dirty="0" smtClean="0"/>
          </a:p>
        </p:txBody>
      </p:sp>
      <p:pic>
        <p:nvPicPr>
          <p:cNvPr id="4" name="Picture 3" descr="300px-Appia_Antica_-_CeciliaMetella-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3609150"/>
            <a:ext cx="381000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Roman Girls Treated differently than Boys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Homeschooled</a:t>
            </a:r>
          </a:p>
          <a:p>
            <a:r>
              <a:rPr lang="en-US" dirty="0" smtClean="0"/>
              <a:t>Learned different skills than boys</a:t>
            </a:r>
          </a:p>
          <a:p>
            <a:r>
              <a:rPr lang="en-US" dirty="0" smtClean="0"/>
              <a:t>Played with rags and dolls</a:t>
            </a:r>
          </a:p>
          <a:p>
            <a:r>
              <a:rPr lang="en-US" dirty="0" smtClean="0"/>
              <a:t>Some played board and ball games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domnado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8938" y="1287462"/>
            <a:ext cx="2295062" cy="5570538"/>
          </a:xfrm>
          <a:prstGeom prst="rect">
            <a:avLst/>
          </a:prstGeom>
        </p:spPr>
      </p:pic>
      <p:pic>
        <p:nvPicPr>
          <p:cNvPr id="5" name="Picture 4" descr="Unknown-6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968" y="4134837"/>
            <a:ext cx="3584386" cy="199132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26346" y="6335401"/>
            <a:ext cx="3082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Ludus</a:t>
            </a:r>
            <a:r>
              <a:rPr lang="en-US" dirty="0" smtClean="0"/>
              <a:t> </a:t>
            </a:r>
            <a:r>
              <a:rPr lang="en-US" dirty="0" err="1" smtClean="0"/>
              <a:t>Calcorum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Girl’s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Homeschooled</a:t>
            </a:r>
          </a:p>
          <a:p>
            <a:r>
              <a:rPr lang="en-US" dirty="0" smtClean="0"/>
              <a:t>Learned skills boys didn’t </a:t>
            </a:r>
          </a:p>
          <a:p>
            <a:r>
              <a:rPr lang="en-US" dirty="0" smtClean="0"/>
              <a:t>Learned to run a household</a:t>
            </a:r>
          </a:p>
          <a:p>
            <a:r>
              <a:rPr lang="en-US" dirty="0" smtClean="0"/>
              <a:t>Learned to cook</a:t>
            </a:r>
          </a:p>
          <a:p>
            <a:r>
              <a:rPr lang="en-US" dirty="0" smtClean="0"/>
              <a:t>Learned to be a wife</a:t>
            </a:r>
          </a:p>
          <a:p>
            <a:endParaRPr lang="en-US" dirty="0"/>
          </a:p>
        </p:txBody>
      </p:sp>
      <p:pic>
        <p:nvPicPr>
          <p:cNvPr id="4" name="Picture 3" descr="picture-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7259" y="3158248"/>
            <a:ext cx="3606741" cy="36997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ngagement-ring-with-different-finish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6989" y="4737282"/>
            <a:ext cx="2158589" cy="2120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Marriage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Similar to our traditions today</a:t>
            </a:r>
          </a:p>
          <a:p>
            <a:r>
              <a:rPr lang="en-US" dirty="0" smtClean="0"/>
              <a:t>Engagement ring</a:t>
            </a:r>
          </a:p>
          <a:p>
            <a:r>
              <a:rPr lang="en-US" dirty="0" smtClean="0"/>
              <a:t>By 14, father chose groom</a:t>
            </a:r>
          </a:p>
          <a:p>
            <a:r>
              <a:rPr lang="en-US" dirty="0" smtClean="0"/>
              <a:t>June was a special month</a:t>
            </a:r>
          </a:p>
          <a:p>
            <a:r>
              <a:rPr lang="en-US" dirty="0" smtClean="0"/>
              <a:t>Religious </a:t>
            </a:r>
            <a:r>
              <a:rPr lang="en-US" dirty="0"/>
              <a:t>c</a:t>
            </a:r>
            <a:r>
              <a:rPr lang="en-US" dirty="0" smtClean="0"/>
              <a:t>eremony followed by a feast</a:t>
            </a:r>
          </a:p>
          <a:p>
            <a:r>
              <a:rPr lang="en-US" dirty="0" smtClean="0"/>
              <a:t>Transferred authority and all of woman’s property to the “</a:t>
            </a:r>
            <a:r>
              <a:rPr lang="en-US" dirty="0" err="1" smtClean="0"/>
              <a:t>pater</a:t>
            </a:r>
            <a:r>
              <a:rPr lang="en-US" dirty="0" smtClean="0"/>
              <a:t> </a:t>
            </a:r>
            <a:r>
              <a:rPr lang="en-US" dirty="0" err="1" smtClean="0"/>
              <a:t>familias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Divorce was legal</a:t>
            </a:r>
          </a:p>
        </p:txBody>
      </p:sp>
      <p:pic>
        <p:nvPicPr>
          <p:cNvPr id="4" name="Picture 3" descr="300px-Roman_marriage_vow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5080" y="274638"/>
            <a:ext cx="2860498" cy="29272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Rights of a Woman in the Household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Center of household</a:t>
            </a:r>
          </a:p>
          <a:p>
            <a:r>
              <a:rPr lang="en-US" dirty="0" smtClean="0"/>
              <a:t>Taught daughters to cook and sew</a:t>
            </a:r>
          </a:p>
          <a:p>
            <a:r>
              <a:rPr lang="en-US" dirty="0" smtClean="0"/>
              <a:t>Took care of home and family</a:t>
            </a:r>
          </a:p>
          <a:p>
            <a:r>
              <a:rPr lang="en-US" dirty="0" smtClean="0"/>
              <a:t>Could not suggest to husband</a:t>
            </a:r>
          </a:p>
          <a:p>
            <a:endParaRPr lang="en-US" dirty="0"/>
          </a:p>
        </p:txBody>
      </p:sp>
      <p:pic>
        <p:nvPicPr>
          <p:cNvPr id="4" name="Picture 3" descr="tumblr_l0wetqOj7T1qbqa9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500" y="3456922"/>
            <a:ext cx="3528089" cy="3401078"/>
          </a:xfrm>
          <a:prstGeom prst="rect">
            <a:avLst/>
          </a:prstGeom>
        </p:spPr>
      </p:pic>
      <p:pic>
        <p:nvPicPr>
          <p:cNvPr id="5" name="Picture 4" descr="tumblr_l0wfj4RGN31qbqa9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273" y="4228119"/>
            <a:ext cx="4179682" cy="244093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/>
              <a:t>Attire of Wealthy Women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Stola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	-two rectangular segments </a:t>
            </a:r>
          </a:p>
          <a:p>
            <a:pPr>
              <a:buNone/>
            </a:pPr>
            <a:r>
              <a:rPr lang="en-US" dirty="0" smtClean="0"/>
              <a:t>	of cloth joined by fibulae </a:t>
            </a:r>
          </a:p>
          <a:p>
            <a:pPr>
              <a:buNone/>
            </a:pPr>
            <a:r>
              <a:rPr lang="en-US" dirty="0"/>
              <a:t>	</a:t>
            </a:r>
            <a:r>
              <a:rPr lang="en-US" dirty="0" smtClean="0"/>
              <a:t>and buttons</a:t>
            </a:r>
          </a:p>
          <a:p>
            <a:pPr>
              <a:buNone/>
            </a:pPr>
            <a:r>
              <a:rPr lang="en-US" dirty="0" smtClean="0"/>
              <a:t>	-Wore the </a:t>
            </a:r>
            <a:r>
              <a:rPr lang="en-US" dirty="0" err="1" smtClean="0"/>
              <a:t>palla</a:t>
            </a:r>
            <a:r>
              <a:rPr lang="en-US" dirty="0" smtClean="0"/>
              <a:t> over</a:t>
            </a:r>
          </a:p>
          <a:p>
            <a:r>
              <a:rPr lang="en-US" dirty="0" smtClean="0"/>
              <a:t>Ornate necklaces, armlets, anklets, </a:t>
            </a:r>
          </a:p>
          <a:p>
            <a:pPr>
              <a:buNone/>
            </a:pPr>
            <a:r>
              <a:rPr lang="en-US" dirty="0" smtClean="0"/>
              <a:t>breast chains, brooches, jeweled </a:t>
            </a:r>
          </a:p>
          <a:p>
            <a:pPr>
              <a:buNone/>
            </a:pPr>
            <a:r>
              <a:rPr lang="en-US" dirty="0"/>
              <a:t>b</a:t>
            </a:r>
            <a:r>
              <a:rPr lang="en-US" dirty="0" smtClean="0"/>
              <a:t>uttons, parasols</a:t>
            </a:r>
          </a:p>
        </p:txBody>
      </p:sp>
      <p:pic>
        <p:nvPicPr>
          <p:cNvPr id="4" name="Picture 3" descr="200px-Livia_Drusila_-_Paestum_(M.A.N._Madrid)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493" y="0"/>
            <a:ext cx="2108507" cy="3918308"/>
          </a:xfrm>
          <a:prstGeom prst="rect">
            <a:avLst/>
          </a:prstGeom>
        </p:spPr>
      </p:pic>
      <p:pic>
        <p:nvPicPr>
          <p:cNvPr id="5" name="Picture 4" descr="272329020_96521d0b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8096" y="3918308"/>
            <a:ext cx="1865904" cy="2487872"/>
          </a:xfrm>
          <a:prstGeom prst="rect">
            <a:avLst/>
          </a:prstGeom>
        </p:spPr>
      </p:pic>
      <p:pic>
        <p:nvPicPr>
          <p:cNvPr id="6" name="Picture 5" descr="images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761288" cy="1750416"/>
          </a:xfrm>
          <a:prstGeom prst="rect">
            <a:avLst/>
          </a:prstGeom>
        </p:spPr>
      </p:pic>
      <p:pic>
        <p:nvPicPr>
          <p:cNvPr id="7" name="Picture 6" descr="Unknown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8993" y="5383787"/>
            <a:ext cx="1474213" cy="1474213"/>
          </a:xfrm>
          <a:prstGeom prst="rect">
            <a:avLst/>
          </a:prstGeom>
        </p:spPr>
      </p:pic>
      <p:pic>
        <p:nvPicPr>
          <p:cNvPr id="8" name="Picture 7" descr="00de591e-f604-413d-9422-3abe0c76cd24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2895" y="1417638"/>
            <a:ext cx="1612598" cy="215013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Jobs of Roman Women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Promote family and husband’s </a:t>
            </a:r>
          </a:p>
          <a:p>
            <a:pPr>
              <a:buNone/>
            </a:pPr>
            <a:r>
              <a:rPr lang="en-US" dirty="0" smtClean="0"/>
              <a:t>	interests</a:t>
            </a:r>
          </a:p>
          <a:p>
            <a:r>
              <a:rPr lang="en-US" dirty="0" smtClean="0"/>
              <a:t>Could manage own business</a:t>
            </a:r>
          </a:p>
          <a:p>
            <a:r>
              <a:rPr lang="en-US" dirty="0" smtClean="0"/>
              <a:t>Lower classes: carpenters, dyers, sewers, or embroiderers</a:t>
            </a:r>
          </a:p>
          <a:p>
            <a:r>
              <a:rPr lang="en-US" dirty="0" smtClean="0"/>
              <a:t>One woman painter</a:t>
            </a:r>
          </a:p>
          <a:p>
            <a:r>
              <a:rPr lang="en-US" dirty="0" smtClean="0"/>
              <a:t>Influenced politics, could not </a:t>
            </a:r>
          </a:p>
          <a:p>
            <a:pPr>
              <a:buNone/>
            </a:pPr>
            <a:r>
              <a:rPr lang="en-US" dirty="0" smtClean="0"/>
              <a:t>	serve</a:t>
            </a:r>
            <a:endParaRPr lang="en-US" dirty="0"/>
          </a:p>
        </p:txBody>
      </p:sp>
      <p:pic>
        <p:nvPicPr>
          <p:cNvPr id="4" name="Picture 3" descr="Unknown-1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0" y="3937000"/>
            <a:ext cx="2781300" cy="2921000"/>
          </a:xfrm>
          <a:prstGeom prst="rect">
            <a:avLst/>
          </a:prstGeom>
        </p:spPr>
      </p:pic>
      <p:pic>
        <p:nvPicPr>
          <p:cNvPr id="5" name="Picture 4" descr="Unknown-2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0952" y="42451"/>
            <a:ext cx="2063048" cy="275037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Ideal Roman Woman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Virtuous daughter</a:t>
            </a:r>
          </a:p>
          <a:p>
            <a:r>
              <a:rPr lang="en-US" dirty="0" smtClean="0"/>
              <a:t>Brave wife</a:t>
            </a:r>
          </a:p>
          <a:p>
            <a:r>
              <a:rPr lang="en-US" dirty="0" smtClean="0"/>
              <a:t>Devoted mother</a:t>
            </a:r>
          </a:p>
          <a:p>
            <a:r>
              <a:rPr lang="en-US" dirty="0" smtClean="0"/>
              <a:t>Upper class women became patrons</a:t>
            </a:r>
          </a:p>
          <a:p>
            <a:pPr>
              <a:buNone/>
            </a:pPr>
            <a:r>
              <a:rPr lang="en-US" dirty="0" smtClean="0"/>
              <a:t>	of their home cities</a:t>
            </a:r>
          </a:p>
          <a:p>
            <a:endParaRPr lang="en-US" dirty="0"/>
          </a:p>
        </p:txBody>
      </p:sp>
      <p:pic>
        <p:nvPicPr>
          <p:cNvPr id="4" name="Picture 3" descr="romewoman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7213" y="0"/>
            <a:ext cx="2425700" cy="4749800"/>
          </a:xfrm>
          <a:prstGeom prst="rect">
            <a:avLst/>
          </a:prstGeom>
        </p:spPr>
      </p:pic>
      <p:pic>
        <p:nvPicPr>
          <p:cNvPr id="5" name="Picture 4" descr="roman-wom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96" y="4558437"/>
            <a:ext cx="1294636" cy="2299563"/>
          </a:xfrm>
          <a:prstGeom prst="rect">
            <a:avLst/>
          </a:prstGeom>
        </p:spPr>
      </p:pic>
      <p:pic>
        <p:nvPicPr>
          <p:cNvPr id="6" name="Picture 5" descr="220px-The_roman_daughter_rembrandt_peal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2073" y="3865127"/>
            <a:ext cx="2165895" cy="299287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434</Words>
  <Application>Microsoft Macintosh PowerPoint</Application>
  <PresentationFormat>On-screen Show (4:3)</PresentationFormat>
  <Paragraphs>80</Paragraphs>
  <Slides>12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The Role of Women </vt:lpstr>
      <vt:lpstr>How were girls and women named?</vt:lpstr>
      <vt:lpstr>Roman Girls Treated differently than Boys</vt:lpstr>
      <vt:lpstr>A Girl’s Education</vt:lpstr>
      <vt:lpstr>Marriage</vt:lpstr>
      <vt:lpstr>Rights of a Woman in the Household</vt:lpstr>
      <vt:lpstr>Attire of Wealthy Women</vt:lpstr>
      <vt:lpstr>Jobs of Roman Women</vt:lpstr>
      <vt:lpstr>The Ideal Roman Woman</vt:lpstr>
      <vt:lpstr>Attitude towards Powerful Women</vt:lpstr>
      <vt:lpstr>Famous Roman Women</vt:lpstr>
      <vt:lpstr>Bibliography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Women </dc:title>
  <dc:creator>Lydia Pokluda</dc:creator>
  <cp:lastModifiedBy>Lydia Pokluda</cp:lastModifiedBy>
  <cp:revision>16</cp:revision>
  <dcterms:created xsi:type="dcterms:W3CDTF">2011-11-28T04:10:21Z</dcterms:created>
  <dcterms:modified xsi:type="dcterms:W3CDTF">2011-11-28T06:11:57Z</dcterms:modified>
</cp:coreProperties>
</file>